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3CFB8-E82A-4FF8-9BF8-57365CB517F6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25C4A-6F36-4B1E-8775-9717E4B5D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9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E380703-7168-4A9A-BA96-AE782ED0C208}" type="slidenum">
              <a:rPr lang="en-GB" sz="1200"/>
              <a:pPr/>
              <a:t>2</a:t>
            </a:fld>
            <a:endParaRPr lang="en-GB" sz="120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3887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2DA8B7E-5B87-4F74-83A4-3B39BEE1B7CA}" type="slidenum">
              <a:rPr lang="en-GB" sz="1200"/>
              <a:pPr/>
              <a:t>6</a:t>
            </a:fld>
            <a:endParaRPr lang="en-GB" sz="120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815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5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01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59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20471-75CC-4224-A5C9-C88FAAC1B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2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31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4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09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1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FFAC-CC79-412E-8BF3-E0191C043E54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FBFF-8CD1-4370-9FB5-1AF011823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9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916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rgbClr val="FF0000"/>
                </a:solidFill>
              </a:rPr>
              <a:t>Persuasion </a:t>
            </a:r>
            <a:endParaRPr lang="en-GB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59110"/>
            <a:ext cx="9144000" cy="2398690"/>
          </a:xfrm>
        </p:spPr>
        <p:txBody>
          <a:bodyPr>
            <a:noAutofit/>
          </a:bodyPr>
          <a:lstStyle/>
          <a:p>
            <a:r>
              <a:rPr lang="en-GB" sz="6000" dirty="0" smtClean="0"/>
              <a:t>What do you think this word means?</a:t>
            </a:r>
          </a:p>
          <a:p>
            <a:r>
              <a:rPr lang="en-GB" sz="6000" dirty="0" smtClean="0"/>
              <a:t>Can you work with a partner to write a clear definition?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955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 b="1" u="sng" dirty="0">
                <a:latin typeface="Tahoma" panose="020B0604030504040204" pitchFamily="34" charset="0"/>
              </a:rPr>
              <a:t>Persuasion starter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89138"/>
            <a:ext cx="8229600" cy="4203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mtClean="0">
                <a:latin typeface="Tahoma" panose="020B0604030504040204" pitchFamily="34" charset="0"/>
              </a:rPr>
              <a:t>Work with a partner – you have 3 mins!!</a:t>
            </a:r>
          </a:p>
          <a:p>
            <a:pPr algn="ctr" eaLnBrk="1" hangingPunct="1">
              <a:buFontTx/>
              <a:buNone/>
            </a:pPr>
            <a:r>
              <a:rPr lang="en-GB" smtClean="0">
                <a:latin typeface="Tahoma" panose="020B0604030504040204" pitchFamily="34" charset="0"/>
              </a:rPr>
              <a:t>Write 5 good reasons why you should be allowed to have Golden Time/Free Time at school.</a:t>
            </a:r>
          </a:p>
          <a:p>
            <a:pPr algn="ctr" eaLnBrk="1" hangingPunct="1">
              <a:buFontTx/>
              <a:buNone/>
            </a:pPr>
            <a:endParaRPr lang="en-GB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en-GB" smtClean="0">
              <a:latin typeface="Tahoma" panose="020B0604030504040204" pitchFamily="34" charset="0"/>
            </a:endParaRPr>
          </a:p>
        </p:txBody>
      </p:sp>
      <p:pic>
        <p:nvPicPr>
          <p:cNvPr id="3076" name="Picture 4" descr="MP90022741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4149725"/>
            <a:ext cx="36576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3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>
                <a:solidFill>
                  <a:srgbClr val="339966"/>
                </a:solidFill>
                <a:latin typeface="Tahoma" panose="020B0604030504040204" pitchFamily="34" charset="0"/>
              </a:rPr>
              <a:t>Golden Time/Free Time</a:t>
            </a:r>
            <a:r>
              <a:rPr lang="en-GB" sz="40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981200"/>
            <a:ext cx="3810000" cy="4471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For  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                                           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81200"/>
            <a:ext cx="3810000" cy="4471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Against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339966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endParaRPr lang="en-GB" sz="4000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04813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/>
              <a:t>3 min activity</a:t>
            </a:r>
            <a:r>
              <a:rPr lang="en-GB" sz="4000" b="1" u="sng"/>
              <a:t/>
            </a:r>
            <a:br>
              <a:rPr lang="en-GB" sz="4000" b="1" u="sng"/>
            </a:br>
            <a:r>
              <a:rPr lang="en-GB" sz="4000" b="1" u="sng"/>
              <a:t>Persuasion starter</a:t>
            </a:r>
            <a:endParaRPr lang="en-US" sz="4000" b="1" u="sng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3600"/>
              <a:t>Write 5 good reasons children should be given pocket money.</a:t>
            </a:r>
            <a:endParaRPr lang="en-US" sz="3600"/>
          </a:p>
        </p:txBody>
      </p:sp>
      <p:pic>
        <p:nvPicPr>
          <p:cNvPr id="13316" name="Picture 4" descr="£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357564"/>
            <a:ext cx="2971800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>
                <a:solidFill>
                  <a:srgbClr val="FF0000"/>
                </a:solidFill>
                <a:latin typeface="Tahoma" panose="020B0604030504040204" pitchFamily="34" charset="0"/>
              </a:rPr>
              <a:t>Pocket Money</a:t>
            </a:r>
            <a:r>
              <a:rPr lang="en-GB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916114"/>
            <a:ext cx="3810000" cy="4471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For  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                                           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81200"/>
            <a:ext cx="3810000" cy="4471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Against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sz="400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/>
            <a:endParaRPr lang="en-GB" sz="40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/>
              <a:t>5 min discussion</a:t>
            </a:r>
            <a:br>
              <a:rPr lang="en-GB" sz="4000"/>
            </a:br>
            <a:r>
              <a:rPr lang="en-GB" sz="4000"/>
              <a:t>activity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2268538"/>
            <a:ext cx="7761288" cy="8509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mtClean="0">
                <a:solidFill>
                  <a:schemeClr val="accent2"/>
                </a:solidFill>
              </a:rPr>
              <a:t>List the arguments for and against homework</a:t>
            </a: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>
            <p:ph sz="half" idx="2"/>
          </p:nvPr>
        </p:nvGraphicFramePr>
        <p:xfrm>
          <a:off x="2208214" y="2924175"/>
          <a:ext cx="8002587" cy="3519488"/>
        </p:xfrm>
        <a:graphic>
          <a:graphicData uri="http://schemas.openxmlformats.org/drawingml/2006/table">
            <a:tbl>
              <a:tblPr/>
              <a:tblGrid>
                <a:gridCol w="4002087"/>
                <a:gridCol w="40005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For homework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Against homework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495" name="Picture 15" descr="MC90008893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457" y="388937"/>
            <a:ext cx="15509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6" name="Picture 16" descr="MC9000889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9" y="476250"/>
            <a:ext cx="22320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3376"/>
            <a:ext cx="7772400" cy="1419225"/>
          </a:xfrm>
        </p:spPr>
        <p:txBody>
          <a:bodyPr/>
          <a:lstStyle/>
          <a:p>
            <a:pPr eaLnBrk="1" hangingPunct="1"/>
            <a:r>
              <a:rPr lang="en-GB" sz="4000"/>
              <a:t>Activity 4</a:t>
            </a:r>
            <a:br>
              <a:rPr lang="en-GB" sz="4000"/>
            </a:br>
            <a:r>
              <a:rPr lang="en-GB" sz="4000"/>
              <a:t>The argument game!!</a:t>
            </a: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0014" y="1700213"/>
            <a:ext cx="7343775" cy="43926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SassoonCRInfant" panose="02010503020300020003" pitchFamily="2" charset="0"/>
              </a:rPr>
              <a:t>Make a large version of the game and display at the front of the class (or make versions for tables and play as a group activity).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SassoonCRInfant" panose="02010503020300020003" pitchFamily="2" charset="0"/>
              </a:rPr>
              <a:t>Ask two children to come to front – decide who will be </a:t>
            </a:r>
            <a:r>
              <a:rPr lang="en-US" sz="2400" b="1" dirty="0">
                <a:latin typeface="SassoonCRInfant" panose="02010503020300020003" pitchFamily="2" charset="0"/>
              </a:rPr>
              <a:t>FOR</a:t>
            </a:r>
            <a:r>
              <a:rPr lang="en-US" sz="2400" dirty="0">
                <a:latin typeface="SassoonCRInfant" panose="02010503020300020003" pitchFamily="2" charset="0"/>
              </a:rPr>
              <a:t> and who will be AGAINST each argument.  Give them each a dice.  Ask one child to roll dice for the vertical and one for the horizontal axis in order to select the argument from chart/game board, which they will be arguing about.  Each child has to give two reasons in favor or against the topic – if they take too long to think of something or give a bad reason they are out! They continue until one person is out.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SassoonCRInfant" panose="02010503020300020003" pitchFamily="2" charset="0"/>
              </a:rPr>
              <a:t>Encourage children to think of reasonable and valid arguments.                                               </a:t>
            </a:r>
            <a:endParaRPr lang="en-US" sz="2000" dirty="0"/>
          </a:p>
        </p:txBody>
      </p:sp>
      <p:pic>
        <p:nvPicPr>
          <p:cNvPr id="21508" name="Picture 4" descr="MC90038976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9848">
            <a:off x="535270" y="566785"/>
            <a:ext cx="16557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MC90043544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621" y="333376"/>
            <a:ext cx="847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5" descr="MC90038309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71743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8688389" y="226918"/>
            <a:ext cx="241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Dogs make better pets than cats</a:t>
            </a: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9442449" y="5278508"/>
            <a:ext cx="16591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War is always wrong. 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21513" name="Picture 8" descr="MC90023431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612" y="5728551"/>
            <a:ext cx="11906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Rectangle 11"/>
          <p:cNvSpPr>
            <a:spLocks noChangeArrowheads="1"/>
          </p:cNvSpPr>
          <p:nvPr/>
        </p:nvSpPr>
        <p:spPr bwMode="auto">
          <a:xfrm rot="10800000" flipV="1">
            <a:off x="704484" y="5278508"/>
            <a:ext cx="16354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 dirty="0">
                <a:solidFill>
                  <a:srgbClr val="339966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Too much TV is bad for you .</a:t>
            </a:r>
            <a:r>
              <a:rPr lang="en-US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  <p:pic>
        <p:nvPicPr>
          <p:cNvPr id="21515" name="Picture 10" descr="MC900438705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150" y="5728550"/>
            <a:ext cx="107123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8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SassoonCRInfant</vt:lpstr>
      <vt:lpstr>Tahoma</vt:lpstr>
      <vt:lpstr>Times</vt:lpstr>
      <vt:lpstr>Times New Roman</vt:lpstr>
      <vt:lpstr>Office Theme</vt:lpstr>
      <vt:lpstr>Persuasion </vt:lpstr>
      <vt:lpstr>Persuasion starter</vt:lpstr>
      <vt:lpstr>Golden Time/Free Time </vt:lpstr>
      <vt:lpstr>3 min activity Persuasion starter</vt:lpstr>
      <vt:lpstr>Pocket Money </vt:lpstr>
      <vt:lpstr>5 min discussion activity</vt:lpstr>
      <vt:lpstr>Activity 4 The argument game!!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 </dc:title>
  <dc:creator>Belinda Charnley</dc:creator>
  <cp:lastModifiedBy>Belinda Charnley</cp:lastModifiedBy>
  <cp:revision>1</cp:revision>
  <dcterms:created xsi:type="dcterms:W3CDTF">2015-06-05T21:26:15Z</dcterms:created>
  <dcterms:modified xsi:type="dcterms:W3CDTF">2015-06-05T21:26:53Z</dcterms:modified>
</cp:coreProperties>
</file>